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5"/>
    <p:sldMasterId id="2147483781" r:id="rId6"/>
  </p:sldMasterIdLst>
  <p:notesMasterIdLst>
    <p:notesMasterId r:id="rId19"/>
  </p:notesMasterIdLst>
  <p:handoutMasterIdLst>
    <p:handoutMasterId r:id="rId20"/>
  </p:handoutMasterIdLst>
  <p:sldIdLst>
    <p:sldId id="553" r:id="rId7"/>
    <p:sldId id="556" r:id="rId8"/>
    <p:sldId id="560" r:id="rId9"/>
    <p:sldId id="554" r:id="rId10"/>
    <p:sldId id="555" r:id="rId11"/>
    <p:sldId id="557" r:id="rId12"/>
    <p:sldId id="558" r:id="rId13"/>
    <p:sldId id="559" r:id="rId14"/>
    <p:sldId id="561" r:id="rId15"/>
    <p:sldId id="562" r:id="rId16"/>
    <p:sldId id="563" r:id="rId17"/>
    <p:sldId id="564" r:id="rId18"/>
  </p:sldIdLst>
  <p:sldSz cx="9144000" cy="6858000" type="screen4x3"/>
  <p:notesSz cx="7053263" cy="9372600"/>
  <p:custDataLst>
    <p:tags r:id="rId21"/>
  </p:custData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PMC" initials="U" lastIdx="3" clrIdx="0"/>
  <p:cmAuthor id="1" name="Jonathan Lucas (US - NC)" initials="JL" lastIdx="1" clrIdx="1"/>
  <p:cmAuthor id="2" name="Ashley Mayo" initials="AM" lastIdx="20" clrIdx="2">
    <p:extLst/>
  </p:cmAuthor>
  <p:cmAuthor id="3" name="Jennifer Balkus" initials="" lastIdx="0" clrIdx="3"/>
  <p:cmAuthor id="4" name="Morgan Garcia" initials="MG" lastIdx="3" clrIdx="4">
    <p:extLst>
      <p:ext uri="{19B8F6BF-5375-455C-9EA6-DF929625EA0E}">
        <p15:presenceInfo xmlns:p15="http://schemas.microsoft.com/office/powerpoint/2012/main" userId="S-1-5-21-3803739944-511804359-1636214392-394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74"/>
    <a:srgbClr val="92D050"/>
    <a:srgbClr val="F3F3F3"/>
    <a:srgbClr val="F0DCF0"/>
    <a:srgbClr val="FFE1FF"/>
    <a:srgbClr val="9A004D"/>
    <a:srgbClr val="660033"/>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81243" autoAdjust="0"/>
  </p:normalViewPr>
  <p:slideViewPr>
    <p:cSldViewPr>
      <p:cViewPr varScale="1">
        <p:scale>
          <a:sx n="93" d="100"/>
          <a:sy n="93" d="100"/>
        </p:scale>
        <p:origin x="1314" y="78"/>
      </p:cViewPr>
      <p:guideLst>
        <p:guide orient="horz" pos="2160"/>
        <p:guide pos="2880"/>
      </p:guideLst>
    </p:cSldViewPr>
  </p:slideViewPr>
  <p:outlineViewPr>
    <p:cViewPr>
      <p:scale>
        <a:sx n="33" d="100"/>
        <a:sy n="33" d="100"/>
      </p:scale>
      <p:origin x="0" y="-246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56255" cy="4679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922" tIns="46961" rIns="93922" bIns="46961" numCol="1" anchor="t" anchorCtr="0" compatLnSpc="1">
            <a:prstTxWarp prst="textNoShape">
              <a:avLst/>
            </a:prstTxWarp>
          </a:bodyPr>
          <a:lstStyle>
            <a:lvl1pPr defTabSz="938666" eaLnBrk="1" hangingPunct="1">
              <a:defRPr sz="1200">
                <a:latin typeface="Arial" charset="0"/>
              </a:defRPr>
            </a:lvl1pPr>
          </a:lstStyle>
          <a:p>
            <a:endParaRPr lang="en-US"/>
          </a:p>
        </p:txBody>
      </p:sp>
      <p:sp>
        <p:nvSpPr>
          <p:cNvPr id="60419" name="Rectangle 3"/>
          <p:cNvSpPr>
            <a:spLocks noGrp="1" noChangeArrowheads="1"/>
          </p:cNvSpPr>
          <p:nvPr>
            <p:ph type="dt" sz="quarter" idx="1"/>
          </p:nvPr>
        </p:nvSpPr>
        <p:spPr bwMode="auto">
          <a:xfrm>
            <a:off x="3995416" y="0"/>
            <a:ext cx="3056255" cy="4679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922" tIns="46961" rIns="93922" bIns="46961" numCol="1" anchor="t" anchorCtr="0" compatLnSpc="1">
            <a:prstTxWarp prst="textNoShape">
              <a:avLst/>
            </a:prstTxWarp>
          </a:bodyPr>
          <a:lstStyle>
            <a:lvl1pPr algn="r" defTabSz="938666" eaLnBrk="1" hangingPunct="1">
              <a:defRPr sz="1200">
                <a:latin typeface="Arial" charset="0"/>
              </a:defRPr>
            </a:lvl1pPr>
          </a:lstStyle>
          <a:p>
            <a:endParaRPr lang="en-US"/>
          </a:p>
        </p:txBody>
      </p:sp>
      <p:sp>
        <p:nvSpPr>
          <p:cNvPr id="60420" name="Rectangle 4"/>
          <p:cNvSpPr>
            <a:spLocks noGrp="1" noChangeArrowheads="1"/>
          </p:cNvSpPr>
          <p:nvPr>
            <p:ph type="ftr" sz="quarter" idx="2"/>
          </p:nvPr>
        </p:nvSpPr>
        <p:spPr bwMode="auto">
          <a:xfrm>
            <a:off x="0" y="8903009"/>
            <a:ext cx="3056255" cy="4679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922" tIns="46961" rIns="93922" bIns="46961" numCol="1" anchor="b" anchorCtr="0" compatLnSpc="1">
            <a:prstTxWarp prst="textNoShape">
              <a:avLst/>
            </a:prstTxWarp>
          </a:bodyPr>
          <a:lstStyle>
            <a:lvl1pPr defTabSz="938666" eaLnBrk="1" hangingPunct="1">
              <a:defRPr sz="1200">
                <a:latin typeface="Arial" charset="0"/>
              </a:defRPr>
            </a:lvl1pPr>
          </a:lstStyle>
          <a:p>
            <a:endParaRPr lang="en-US"/>
          </a:p>
        </p:txBody>
      </p:sp>
      <p:sp>
        <p:nvSpPr>
          <p:cNvPr id="60421" name="Rectangle 5"/>
          <p:cNvSpPr>
            <a:spLocks noGrp="1" noChangeArrowheads="1"/>
          </p:cNvSpPr>
          <p:nvPr>
            <p:ph type="sldNum" sz="quarter" idx="3"/>
          </p:nvPr>
        </p:nvSpPr>
        <p:spPr bwMode="auto">
          <a:xfrm>
            <a:off x="3995416" y="8903009"/>
            <a:ext cx="3056255" cy="4679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922" tIns="46961" rIns="93922" bIns="46961" numCol="1" anchor="b" anchorCtr="0" compatLnSpc="1">
            <a:prstTxWarp prst="textNoShape">
              <a:avLst/>
            </a:prstTxWarp>
          </a:bodyPr>
          <a:lstStyle>
            <a:lvl1pPr algn="r" defTabSz="938666" eaLnBrk="1" hangingPunct="1">
              <a:defRPr sz="1200">
                <a:latin typeface="Arial" charset="0"/>
              </a:defRPr>
            </a:lvl1pPr>
          </a:lstStyle>
          <a:p>
            <a:fld id="{DD931C95-467B-4A1F-BFF3-FF0BDF1B45A5}" type="slidenum">
              <a:rPr lang="en-US"/>
              <a:pPr/>
              <a:t>‹#›</a:t>
            </a:fld>
            <a:endParaRPr lang="en-US"/>
          </a:p>
        </p:txBody>
      </p:sp>
    </p:spTree>
    <p:extLst>
      <p:ext uri="{BB962C8B-B14F-4D97-AF65-F5344CB8AC3E}">
        <p14:creationId xmlns:p14="http://schemas.microsoft.com/office/powerpoint/2010/main" val="3996251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255" cy="467989"/>
          </a:xfrm>
          <a:prstGeom prst="rect">
            <a:avLst/>
          </a:prstGeom>
        </p:spPr>
        <p:txBody>
          <a:bodyPr vert="horz" lIns="92108" tIns="46054" rIns="92108" bIns="46054" rtlCol="0"/>
          <a:lstStyle>
            <a:lvl1pPr algn="l">
              <a:defRPr sz="1200"/>
            </a:lvl1pPr>
          </a:lstStyle>
          <a:p>
            <a:endParaRPr lang="en-US"/>
          </a:p>
        </p:txBody>
      </p:sp>
      <p:sp>
        <p:nvSpPr>
          <p:cNvPr id="3" name="Date Placeholder 2"/>
          <p:cNvSpPr>
            <a:spLocks noGrp="1"/>
          </p:cNvSpPr>
          <p:nvPr>
            <p:ph type="dt" idx="1"/>
          </p:nvPr>
        </p:nvSpPr>
        <p:spPr>
          <a:xfrm>
            <a:off x="3995416" y="0"/>
            <a:ext cx="3056255" cy="467989"/>
          </a:xfrm>
          <a:prstGeom prst="rect">
            <a:avLst/>
          </a:prstGeom>
        </p:spPr>
        <p:txBody>
          <a:bodyPr vert="horz" lIns="92108" tIns="46054" rIns="92108" bIns="46054" rtlCol="0"/>
          <a:lstStyle>
            <a:lvl1pPr algn="r">
              <a:defRPr sz="1200"/>
            </a:lvl1pPr>
          </a:lstStyle>
          <a:p>
            <a:fld id="{B952C7B8-868C-48F0-ACF3-0F448B8F976C}" type="datetimeFigureOut">
              <a:rPr lang="en-US" smtClean="0"/>
              <a:pPr/>
              <a:t>7/11/2016</a:t>
            </a:fld>
            <a:endParaRPr lang="en-US"/>
          </a:p>
        </p:txBody>
      </p:sp>
      <p:sp>
        <p:nvSpPr>
          <p:cNvPr id="4" name="Slide Image Placeholder 3"/>
          <p:cNvSpPr>
            <a:spLocks noGrp="1" noRot="1" noChangeAspect="1"/>
          </p:cNvSpPr>
          <p:nvPr>
            <p:ph type="sldImg" idx="2"/>
          </p:nvPr>
        </p:nvSpPr>
        <p:spPr>
          <a:xfrm>
            <a:off x="1184275" y="704850"/>
            <a:ext cx="4686300" cy="3514725"/>
          </a:xfrm>
          <a:prstGeom prst="rect">
            <a:avLst/>
          </a:prstGeom>
          <a:noFill/>
          <a:ln w="12700">
            <a:solidFill>
              <a:prstClr val="black"/>
            </a:solidFill>
          </a:ln>
        </p:spPr>
        <p:txBody>
          <a:bodyPr vert="horz" lIns="92108" tIns="46054" rIns="92108" bIns="46054" rtlCol="0" anchor="ctr"/>
          <a:lstStyle/>
          <a:p>
            <a:endParaRPr lang="en-US"/>
          </a:p>
        </p:txBody>
      </p:sp>
      <p:sp>
        <p:nvSpPr>
          <p:cNvPr id="5" name="Notes Placeholder 4"/>
          <p:cNvSpPr>
            <a:spLocks noGrp="1"/>
          </p:cNvSpPr>
          <p:nvPr>
            <p:ph type="body" sz="quarter" idx="3"/>
          </p:nvPr>
        </p:nvSpPr>
        <p:spPr>
          <a:xfrm>
            <a:off x="705168" y="4452306"/>
            <a:ext cx="5642928" cy="4216709"/>
          </a:xfrm>
          <a:prstGeom prst="rect">
            <a:avLst/>
          </a:prstGeom>
        </p:spPr>
        <p:txBody>
          <a:bodyPr vert="horz" lIns="92108" tIns="46054" rIns="92108" bIns="460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3009"/>
            <a:ext cx="3056255" cy="467989"/>
          </a:xfrm>
          <a:prstGeom prst="rect">
            <a:avLst/>
          </a:prstGeom>
        </p:spPr>
        <p:txBody>
          <a:bodyPr vert="horz" lIns="92108" tIns="46054" rIns="92108" bIns="46054" rtlCol="0" anchor="b"/>
          <a:lstStyle>
            <a:lvl1pPr algn="l">
              <a:defRPr sz="1200"/>
            </a:lvl1pPr>
          </a:lstStyle>
          <a:p>
            <a:endParaRPr lang="en-US"/>
          </a:p>
        </p:txBody>
      </p:sp>
      <p:sp>
        <p:nvSpPr>
          <p:cNvPr id="7" name="Slide Number Placeholder 6"/>
          <p:cNvSpPr>
            <a:spLocks noGrp="1"/>
          </p:cNvSpPr>
          <p:nvPr>
            <p:ph type="sldNum" sz="quarter" idx="5"/>
          </p:nvPr>
        </p:nvSpPr>
        <p:spPr>
          <a:xfrm>
            <a:off x="3995416" y="8903009"/>
            <a:ext cx="3056255" cy="467989"/>
          </a:xfrm>
          <a:prstGeom prst="rect">
            <a:avLst/>
          </a:prstGeom>
        </p:spPr>
        <p:txBody>
          <a:bodyPr vert="horz" lIns="92108" tIns="46054" rIns="92108" bIns="46054" rtlCol="0" anchor="b"/>
          <a:lstStyle>
            <a:lvl1pPr algn="r">
              <a:defRPr sz="1200"/>
            </a:lvl1pPr>
          </a:lstStyle>
          <a:p>
            <a:fld id="{58EA83C3-4F95-4190-8379-F5EE4652D91D}" type="slidenum">
              <a:rPr lang="en-US" smtClean="0"/>
              <a:pPr/>
              <a:t>‹#›</a:t>
            </a:fld>
            <a:endParaRPr lang="en-US"/>
          </a:p>
        </p:txBody>
      </p:sp>
    </p:spTree>
    <p:extLst>
      <p:ext uri="{BB962C8B-B14F-4D97-AF65-F5344CB8AC3E}">
        <p14:creationId xmlns:p14="http://schemas.microsoft.com/office/powerpoint/2010/main" val="338759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Enrollment in</a:t>
            </a:r>
            <a:r>
              <a:rPr lang="en-US" baseline="0" dirty="0"/>
              <a:t> previous OLEs (e.g. </a:t>
            </a:r>
            <a:r>
              <a:rPr lang="en-US" baseline="0" dirty="0" err="1"/>
              <a:t>iPrEX</a:t>
            </a:r>
            <a:r>
              <a:rPr lang="en-US" baseline="0" dirty="0"/>
              <a:t> or Partners) is a range – anywhere from 65-85%.  We expect it will be similar for HOPE.  The key is to fully educate about HOPE and allow participants the opportunity to join, not to push enrollment on participants who may not be interested.  Take home: it is okay if a participant does not choose to enroll in HOPE.</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3</a:t>
            </a:fld>
            <a:endParaRPr lang="en-US"/>
          </a:p>
        </p:txBody>
      </p:sp>
    </p:spTree>
    <p:extLst>
      <p:ext uri="{BB962C8B-B14F-4D97-AF65-F5344CB8AC3E}">
        <p14:creationId xmlns:p14="http://schemas.microsoft.com/office/powerpoint/2010/main" val="2959380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on the decliner population soon!</a:t>
            </a:r>
          </a:p>
        </p:txBody>
      </p:sp>
      <p:sp>
        <p:nvSpPr>
          <p:cNvPr id="4" name="Slide Number Placeholder 3"/>
          <p:cNvSpPr>
            <a:spLocks noGrp="1"/>
          </p:cNvSpPr>
          <p:nvPr>
            <p:ph type="sldNum" sz="quarter" idx="10"/>
          </p:nvPr>
        </p:nvSpPr>
        <p:spPr/>
        <p:txBody>
          <a:bodyPr/>
          <a:lstStyle/>
          <a:p>
            <a:fld id="{58EA83C3-4F95-4190-8379-F5EE4652D91D}" type="slidenum">
              <a:rPr lang="en-US" smtClean="0"/>
              <a:pPr/>
              <a:t>4</a:t>
            </a:fld>
            <a:endParaRPr lang="en-US"/>
          </a:p>
        </p:txBody>
      </p:sp>
    </p:spTree>
    <p:extLst>
      <p:ext uri="{BB962C8B-B14F-4D97-AF65-F5344CB8AC3E}">
        <p14:creationId xmlns:p14="http://schemas.microsoft.com/office/powerpoint/2010/main" val="2642181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Plans</a:t>
            </a:r>
            <a:r>
              <a:rPr lang="en-US" baseline="0" dirty="0"/>
              <a:t> for contact of all former ASPIRE participants should be outlined in site specific SOPs</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5</a:t>
            </a:fld>
            <a:endParaRPr lang="en-US"/>
          </a:p>
        </p:txBody>
      </p:sp>
    </p:spTree>
    <p:extLst>
      <p:ext uri="{BB962C8B-B14F-4D97-AF65-F5344CB8AC3E}">
        <p14:creationId xmlns:p14="http://schemas.microsoft.com/office/powerpoint/2010/main" val="1714054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Evaluations of performance will be ongoing throughout the accrual period.  Discussions will be held with sites if or when there are any recommendations to modify accrual plans</a:t>
            </a:r>
            <a:r>
              <a:rPr lang="x-none" sz="120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a:t>
            </a:r>
            <a:r>
              <a:rPr lang="x-none" sz="1200" kern="1200" dirty="0">
                <a:solidFill>
                  <a:schemeClr val="tx1"/>
                </a:solidFill>
                <a:effectLst/>
                <a:latin typeface="+mn-lt"/>
                <a:ea typeface="+mn-ea"/>
                <a:cs typeface="+mn-cs"/>
              </a:rPr>
              <a:t>djustments may be made after MTN Study Monitoring Committee reviews of MTN-025.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8EA83C3-4F95-4190-8379-F5EE4652D91D}" type="slidenum">
              <a:rPr lang="en-US" smtClean="0"/>
              <a:pPr/>
              <a:t>6</a:t>
            </a:fld>
            <a:endParaRPr lang="en-US"/>
          </a:p>
        </p:txBody>
      </p:sp>
    </p:spTree>
    <p:extLst>
      <p:ext uri="{BB962C8B-B14F-4D97-AF65-F5344CB8AC3E}">
        <p14:creationId xmlns:p14="http://schemas.microsoft.com/office/powerpoint/2010/main" val="5653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(i.e. HOPE will close to accrual 4 months ahead of the anticipated closure of the study).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Guidance on adjusted follow-up schedules will be issued by the management team when the formal accrual period has ended.  Sites will be notified as needed to stop screening.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7</a:t>
            </a:fld>
            <a:endParaRPr lang="en-US"/>
          </a:p>
        </p:txBody>
      </p:sp>
    </p:spTree>
    <p:extLst>
      <p:ext uri="{BB962C8B-B14F-4D97-AF65-F5344CB8AC3E}">
        <p14:creationId xmlns:p14="http://schemas.microsoft.com/office/powerpoint/2010/main" val="302820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(i.e. HOPE will close to accrual 4 months ahead of the anticipated closure of the study).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Guidance on adjusted follow-up schedules will be issued by the management team when the formal accrual period has ended.  Sites will be notified as needed to stop screening.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8</a:t>
            </a:fld>
            <a:endParaRPr lang="en-US"/>
          </a:p>
        </p:txBody>
      </p:sp>
    </p:spTree>
    <p:extLst>
      <p:ext uri="{BB962C8B-B14F-4D97-AF65-F5344CB8AC3E}">
        <p14:creationId xmlns:p14="http://schemas.microsoft.com/office/powerpoint/2010/main" val="3918426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 example,</a:t>
            </a:r>
            <a:r>
              <a:rPr lang="en-US" sz="1200" kern="1200" baseline="0" dirty="0">
                <a:solidFill>
                  <a:schemeClr val="tx1"/>
                </a:solidFill>
                <a:effectLst/>
                <a:latin typeface="+mn-lt"/>
                <a:ea typeface="+mn-ea"/>
                <a:cs typeface="+mn-cs"/>
              </a:rPr>
              <a:t> p</a:t>
            </a:r>
            <a:r>
              <a:rPr lang="en-US" sz="1200" kern="1200" dirty="0">
                <a:solidFill>
                  <a:schemeClr val="tx1"/>
                </a:solidFill>
                <a:effectLst/>
                <a:latin typeface="+mn-lt"/>
                <a:ea typeface="+mn-ea"/>
                <a:cs typeface="+mn-cs"/>
              </a:rPr>
              <a:t>rescreening could cover behavioral and basic demographic eligibility criteria, such as (but not limited to):</a:t>
            </a:r>
            <a:endParaRPr lang="en-US" sz="14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Current breastfeeding, or pregnancy intentions </a:t>
            </a:r>
            <a:endParaRPr lang="en-US" sz="14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Current contraceptive use, and intention to continue use</a:t>
            </a:r>
            <a:endParaRPr lang="en-US" sz="14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Willingness to comply with other protocol requirements, such as:</a:t>
            </a:r>
            <a:endParaRPr lang="en-US" sz="14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Attendance at study visits for approximately 1 year and associated HIV and pregnancy testing</a:t>
            </a:r>
            <a:endParaRPr lang="en-US" sz="14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Non-participation in other research studies </a:t>
            </a:r>
            <a:endParaRPr lang="en-US" sz="14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9</a:t>
            </a:fld>
            <a:endParaRPr lang="en-US"/>
          </a:p>
        </p:txBody>
      </p:sp>
    </p:spTree>
    <p:extLst>
      <p:ext uri="{BB962C8B-B14F-4D97-AF65-F5344CB8AC3E}">
        <p14:creationId xmlns:p14="http://schemas.microsoft.com/office/powerpoint/2010/main" val="3297981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10</a:t>
            </a:fld>
            <a:endParaRPr lang="en-US"/>
          </a:p>
        </p:txBody>
      </p:sp>
    </p:spTree>
    <p:extLst>
      <p:ext uri="{BB962C8B-B14F-4D97-AF65-F5344CB8AC3E}">
        <p14:creationId xmlns:p14="http://schemas.microsoft.com/office/powerpoint/2010/main" val="4196524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A PTID list of all former enrolled ASPIRE participants will be provided by SDMC to help sites track recruitment activities.  </a:t>
            </a:r>
          </a:p>
          <a:p>
            <a:r>
              <a:rPr lang="en-US" sz="1200" b="0" i="0" u="none" strike="noStrike" kern="1200" baseline="0" dirty="0">
                <a:solidFill>
                  <a:schemeClr val="tx1"/>
                </a:solidFill>
                <a:latin typeface="+mn-lt"/>
                <a:ea typeface="+mn-ea"/>
                <a:cs typeface="+mn-cs"/>
              </a:rPr>
              <a:t>Why was the ASPIRE participant not contacted to participate in HOPE? 	</a:t>
            </a:r>
          </a:p>
          <a:p>
            <a:r>
              <a:rPr lang="en-US" sz="1200" b="0" i="0" u="none" strike="noStrike" kern="1200" baseline="0" dirty="0">
                <a:solidFill>
                  <a:schemeClr val="tx1"/>
                </a:solidFill>
                <a:latin typeface="+mn-lt"/>
                <a:ea typeface="+mn-ea"/>
                <a:cs typeface="+mn-cs"/>
              </a:rPr>
              <a:t>unable to reach participant </a:t>
            </a:r>
          </a:p>
          <a:p>
            <a:r>
              <a:rPr lang="en-US" sz="1200" b="0" i="0" u="none" strike="noStrike" kern="1200" baseline="0" dirty="0">
                <a:solidFill>
                  <a:schemeClr val="tx1"/>
                </a:solidFill>
                <a:latin typeface="+mn-lt"/>
                <a:ea typeface="+mn-ea"/>
                <a:cs typeface="+mn-cs"/>
              </a:rPr>
              <a:t>participant was permanently discontinued from study product during ASPIRE </a:t>
            </a:r>
          </a:p>
          <a:p>
            <a:r>
              <a:rPr lang="en-US" sz="1200" b="0" i="0" u="none" strike="noStrike" kern="1200" baseline="0" dirty="0">
                <a:solidFill>
                  <a:schemeClr val="tx1"/>
                </a:solidFill>
                <a:latin typeface="+mn-lt"/>
                <a:ea typeface="+mn-ea"/>
                <a:cs typeface="+mn-cs"/>
              </a:rPr>
              <a:t>participant HIV seroconverted during ASPIRE </a:t>
            </a:r>
          </a:p>
          <a:p>
            <a:r>
              <a:rPr lang="en-US" sz="1200" b="0" i="0" u="none" strike="noStrike" kern="1200" baseline="0" dirty="0">
                <a:solidFill>
                  <a:schemeClr val="tx1"/>
                </a:solidFill>
                <a:latin typeface="+mn-lt"/>
                <a:ea typeface="+mn-ea"/>
                <a:cs typeface="+mn-cs"/>
              </a:rPr>
              <a:t>participant deceased during ASPIRE </a:t>
            </a:r>
          </a:p>
          <a:p>
            <a:r>
              <a:rPr lang="en-US" sz="1200" b="0" i="0" u="none" strike="noStrike" kern="1200" baseline="0" dirty="0">
                <a:solidFill>
                  <a:schemeClr val="tx1"/>
                </a:solidFill>
                <a:latin typeface="+mn-lt"/>
                <a:ea typeface="+mn-ea"/>
                <a:cs typeface="+mn-cs"/>
              </a:rPr>
              <a:t>participant did not provide permission to be contacted for future studies </a:t>
            </a:r>
          </a:p>
          <a:p>
            <a:r>
              <a:rPr lang="en-US" sz="1200" b="0" i="0" u="none" strike="noStrike" kern="1200" baseline="0" dirty="0">
                <a:solidFill>
                  <a:schemeClr val="tx1"/>
                </a:solidFill>
                <a:latin typeface="+mn-lt"/>
                <a:ea typeface="+mn-ea"/>
                <a:cs typeface="+mn-cs"/>
              </a:rPr>
              <a:t>other, specify: _______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11</a:t>
            </a:fld>
            <a:endParaRPr lang="en-US"/>
          </a:p>
        </p:txBody>
      </p:sp>
    </p:spTree>
    <p:extLst>
      <p:ext uri="{BB962C8B-B14F-4D97-AF65-F5344CB8AC3E}">
        <p14:creationId xmlns:p14="http://schemas.microsoft.com/office/powerpoint/2010/main" val="2393450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Times New Roman" pitchFamily="18" charset="0"/>
                <a:cs typeface="Arial" charset="0"/>
              </a:defRPr>
            </a:lvl1pPr>
          </a:lstStyle>
          <a:p>
            <a:pPr>
              <a:defRPr/>
            </a:pPr>
            <a:fld id="{AD505D15-6459-436B-8728-2A2C9F528C4A}" type="slidenum">
              <a:rPr lang="en-US"/>
              <a:pPr>
                <a:defRPr/>
              </a:pPr>
              <a:t>‹#›</a:t>
            </a:fld>
            <a:endParaRPr lang="en-US"/>
          </a:p>
        </p:txBody>
      </p:sp>
      <p:sp>
        <p:nvSpPr>
          <p:cNvPr id="8" name="Text Placeholder 2"/>
          <p:cNvSpPr>
            <a:spLocks noGrp="1"/>
          </p:cNvSpPr>
          <p:nvPr>
            <p:ph type="body" sz="quarter" idx="13"/>
          </p:nvPr>
        </p:nvSpPr>
        <p:spPr>
          <a:xfrm>
            <a:off x="3962400" y="1371600"/>
            <a:ext cx="4724400" cy="4724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2057400" indent="-228600">
              <a:buFont typeface="Arial" pitchFamily="34" charset="0"/>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3"/>
          <p:cNvSpPr>
            <a:spLocks noGrp="1"/>
          </p:cNvSpPr>
          <p:nvPr>
            <p:ph type="title"/>
          </p:nvPr>
        </p:nvSpPr>
        <p:spPr>
          <a:xfrm>
            <a:off x="381000" y="1371600"/>
            <a:ext cx="2743200" cy="3581400"/>
          </a:xfrm>
        </p:spPr>
        <p:txBody>
          <a:bodyPr anchor="t"/>
          <a:lstStyle>
            <a:lvl1pPr algn="r">
              <a:defRPr>
                <a:solidFill>
                  <a:schemeClr val="accent1"/>
                </a:solidFill>
              </a:defRPr>
            </a:lvl1pPr>
          </a:lstStyle>
          <a:p>
            <a:r>
              <a:rPr lang="en-US" dirty="0"/>
              <a:t>Click to edit Master title style</a:t>
            </a:r>
          </a:p>
        </p:txBody>
      </p:sp>
      <p:cxnSp>
        <p:nvCxnSpPr>
          <p:cNvPr id="10" name="Straight Connector 9"/>
          <p:cNvCxnSpPr/>
          <p:nvPr userDrawn="1"/>
        </p:nvCxnSpPr>
        <p:spPr>
          <a:xfrm rot="5400000">
            <a:off x="1440140" y="3694906"/>
            <a:ext cx="4648200" cy="1588"/>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737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atin typeface="Times New Roman" pitchFamily="18" charset="0"/>
                <a:cs typeface="Arial" charset="0"/>
              </a:defRPr>
            </a:lvl1pPr>
          </a:lstStyle>
          <a:p>
            <a:pPr>
              <a:defRPr/>
            </a:pPr>
            <a:fld id="{25E5E469-9E19-4C9A-A447-D3CB0C3C5AB5}" type="slidenum">
              <a:rPr lang="en-US"/>
              <a:pPr>
                <a:defRPr/>
              </a:pPr>
              <a:t>‹#›</a:t>
            </a:fld>
            <a:endParaRPr lang="en-US"/>
          </a:p>
        </p:txBody>
      </p:sp>
    </p:spTree>
    <p:extLst>
      <p:ext uri="{BB962C8B-B14F-4D97-AF65-F5344CB8AC3E}">
        <p14:creationId xmlns:p14="http://schemas.microsoft.com/office/powerpoint/2010/main" val="302211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922588" cy="173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42951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a:t>Click to edit Master title style</a:t>
            </a:r>
          </a:p>
        </p:txBody>
      </p:sp>
      <p:sp>
        <p:nvSpPr>
          <p:cNvPr id="3" name="Content Placeholder 2"/>
          <p:cNvSpPr>
            <a:spLocks noGrp="1"/>
          </p:cNvSpPr>
          <p:nvPr>
            <p:ph idx="1"/>
          </p:nvPr>
        </p:nvSpPr>
        <p:spPr>
          <a:xfrm>
            <a:off x="457200" y="1600200"/>
            <a:ext cx="8229600" cy="47852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4417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348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298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87837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0139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pitchFamily="34" charset="0"/>
                <a:cs typeface="+mn-cs"/>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pitchFamily="34" charset="0"/>
                <a:cs typeface="+mn-cs"/>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itchFamily="34" charset="0"/>
                <a:cs typeface="+mn-cs"/>
              </a:defRPr>
            </a:lvl1pPr>
          </a:lstStyle>
          <a:p>
            <a:pPr>
              <a:defRPr/>
            </a:pPr>
            <a:fld id="{0230AA6D-6674-460F-B129-5B098C941093}" type="slidenum">
              <a:rPr lang="en-US"/>
              <a:pPr>
                <a:defRPr/>
              </a:pPr>
              <a:t>‹#›</a:t>
            </a:fld>
            <a:endParaRPr lang="en-US"/>
          </a:p>
        </p:txBody>
      </p:sp>
      <p:sp>
        <p:nvSpPr>
          <p:cNvPr id="2057" name="Rectangle 9"/>
          <p:cNvSpPr>
            <a:spLocks noChangeArrowheads="1"/>
          </p:cNvSpPr>
          <p:nvPr/>
        </p:nvSpPr>
        <p:spPr bwMode="auto">
          <a:xfrm>
            <a:off x="8737600" y="152400"/>
            <a:ext cx="228600" cy="186342"/>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58" name="Rectangle 10"/>
          <p:cNvSpPr>
            <a:spLocks noChangeArrowheads="1"/>
          </p:cNvSpPr>
          <p:nvPr/>
        </p:nvSpPr>
        <p:spPr bwMode="auto">
          <a:xfrm>
            <a:off x="279400" y="152400"/>
            <a:ext cx="8455025" cy="186342"/>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59" name="Rectangle 11"/>
          <p:cNvSpPr>
            <a:spLocks noChangeArrowheads="1"/>
          </p:cNvSpPr>
          <p:nvPr/>
        </p:nvSpPr>
        <p:spPr bwMode="auto">
          <a:xfrm>
            <a:off x="279400" y="338742"/>
            <a:ext cx="8455025" cy="113090"/>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60" name="Rectangle 12"/>
          <p:cNvSpPr>
            <a:spLocks noChangeArrowheads="1"/>
          </p:cNvSpPr>
          <p:nvPr/>
        </p:nvSpPr>
        <p:spPr bwMode="auto">
          <a:xfrm>
            <a:off x="8737600" y="338742"/>
            <a:ext cx="228600" cy="110520"/>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pic>
        <p:nvPicPr>
          <p:cNvPr id="13" name="Picture 12" descr="MTN LOGO_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96000"/>
            <a:ext cx="1169988" cy="693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524937"/>
      </p:ext>
    </p:extLst>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defRPr>
      </a:lvl2pPr>
      <a:lvl3pPr algn="l" rtl="0" eaLnBrk="0" fontAlgn="base" hangingPunct="0">
        <a:spcBef>
          <a:spcPct val="0"/>
        </a:spcBef>
        <a:spcAft>
          <a:spcPct val="0"/>
        </a:spcAft>
        <a:defRPr sz="4400">
          <a:solidFill>
            <a:schemeClr val="tx2"/>
          </a:solidFill>
          <a:latin typeface="Arial" pitchFamily="34" charset="0"/>
        </a:defRPr>
      </a:lvl3pPr>
      <a:lvl4pPr algn="l" rtl="0" eaLnBrk="0" fontAlgn="base" hangingPunct="0">
        <a:spcBef>
          <a:spcPct val="0"/>
        </a:spcBef>
        <a:spcAft>
          <a:spcPct val="0"/>
        </a:spcAft>
        <a:defRPr sz="4400">
          <a:solidFill>
            <a:schemeClr val="tx2"/>
          </a:solidFill>
          <a:latin typeface="Arial" pitchFamily="34" charset="0"/>
        </a:defRPr>
      </a:lvl4pPr>
      <a:lvl5pPr algn="l" rtl="0" eaLnBrk="0" fontAlgn="base" hangingPunct="0">
        <a:spcBef>
          <a:spcPct val="0"/>
        </a:spcBef>
        <a:spcAft>
          <a:spcPct val="0"/>
        </a:spcAft>
        <a:defRPr sz="4400">
          <a:solidFill>
            <a:schemeClr val="tx2"/>
          </a:solidFill>
          <a:latin typeface="Arial" pitchFamily="34" charset="0"/>
        </a:defRPr>
      </a:lvl5pPr>
      <a:lvl6pPr marL="457200" algn="l" rtl="0" fontAlgn="base">
        <a:spcBef>
          <a:spcPct val="0"/>
        </a:spcBef>
        <a:spcAft>
          <a:spcPct val="0"/>
        </a:spcAft>
        <a:defRPr sz="4400">
          <a:solidFill>
            <a:schemeClr val="tx2"/>
          </a:solidFill>
          <a:latin typeface="Arial" pitchFamily="34" charset="0"/>
        </a:defRPr>
      </a:lvl6pPr>
      <a:lvl7pPr marL="914400" algn="l" rtl="0" fontAlgn="base">
        <a:spcBef>
          <a:spcPct val="0"/>
        </a:spcBef>
        <a:spcAft>
          <a:spcPct val="0"/>
        </a:spcAft>
        <a:defRPr sz="4400">
          <a:solidFill>
            <a:schemeClr val="tx2"/>
          </a:solidFill>
          <a:latin typeface="Arial" pitchFamily="34" charset="0"/>
        </a:defRPr>
      </a:lvl7pPr>
      <a:lvl8pPr marL="1371600" algn="l" rtl="0" fontAlgn="base">
        <a:spcBef>
          <a:spcPct val="0"/>
        </a:spcBef>
        <a:spcAft>
          <a:spcPct val="0"/>
        </a:spcAft>
        <a:defRPr sz="4400">
          <a:solidFill>
            <a:schemeClr val="tx2"/>
          </a:solidFill>
          <a:latin typeface="Arial" pitchFamily="34" charset="0"/>
        </a:defRPr>
      </a:lvl8pPr>
      <a:lvl9pPr marL="1828800" algn="l" rtl="0" fontAlgn="base">
        <a:spcBef>
          <a:spcPct val="0"/>
        </a:spcBef>
        <a:spcAft>
          <a:spcPct val="0"/>
        </a:spcAft>
        <a:defRPr sz="4400">
          <a:solidFill>
            <a:schemeClr val="tx2"/>
          </a:solidFill>
          <a:latin typeface="Arial" pitchFamily="34"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7/11/2016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399334896"/>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Participant Accrual</a:t>
            </a:r>
          </a:p>
        </p:txBody>
      </p:sp>
      <p:sp>
        <p:nvSpPr>
          <p:cNvPr id="3" name="Subtitle 2"/>
          <p:cNvSpPr>
            <a:spLocks noGrp="1"/>
          </p:cNvSpPr>
          <p:nvPr>
            <p:ph type="subTitle" idx="1"/>
          </p:nvPr>
        </p:nvSpPr>
        <p:spPr/>
        <p:txBody>
          <a:bodyPr/>
          <a:lstStyle/>
          <a:p>
            <a:r>
              <a:rPr lang="en-US" dirty="0"/>
              <a:t>MTN-025 Study Specific Training</a:t>
            </a:r>
          </a:p>
        </p:txBody>
      </p:sp>
      <p:pic>
        <p:nvPicPr>
          <p:cNvPr id="4" name="Picture 3"/>
          <p:cNvPicPr>
            <a:picLocks noChangeAspect="1"/>
          </p:cNvPicPr>
          <p:nvPr/>
        </p:nvPicPr>
        <p:blipFill rotWithShape="1">
          <a:blip r:embed="rId2"/>
          <a:srcRect t="22540"/>
          <a:stretch/>
        </p:blipFill>
        <p:spPr>
          <a:xfrm>
            <a:off x="7086600" y="228600"/>
            <a:ext cx="1851025" cy="2153168"/>
          </a:xfrm>
          <a:prstGeom prst="rect">
            <a:avLst/>
          </a:prstGeom>
        </p:spPr>
      </p:pic>
    </p:spTree>
    <p:extLst>
      <p:ext uri="{BB962C8B-B14F-4D97-AF65-F5344CB8AC3E}">
        <p14:creationId xmlns:p14="http://schemas.microsoft.com/office/powerpoint/2010/main" val="4023303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and Pre-screening</a:t>
            </a:r>
          </a:p>
        </p:txBody>
      </p:sp>
      <p:sp>
        <p:nvSpPr>
          <p:cNvPr id="3" name="Content Placeholder 2"/>
          <p:cNvSpPr>
            <a:spLocks noGrp="1"/>
          </p:cNvSpPr>
          <p:nvPr>
            <p:ph idx="1"/>
          </p:nvPr>
        </p:nvSpPr>
        <p:spPr>
          <a:xfrm>
            <a:off x="457200" y="1600200"/>
            <a:ext cx="4953000" cy="4785232"/>
          </a:xfrm>
        </p:spPr>
        <p:txBody>
          <a:bodyPr/>
          <a:lstStyle/>
          <a:p>
            <a:r>
              <a:rPr lang="en-US" sz="2800" dirty="0"/>
              <a:t>What are your site-specific plans to educate participants and the community about HOPE</a:t>
            </a:r>
            <a:r>
              <a:rPr lang="en-US" sz="2800"/>
              <a:t>?  What </a:t>
            </a:r>
            <a:r>
              <a:rPr lang="en-US" sz="2800" dirty="0"/>
              <a:t>materials will you use?</a:t>
            </a:r>
          </a:p>
          <a:p>
            <a:r>
              <a:rPr lang="en-US" sz="2800" dirty="0"/>
              <a:t>What prescreening tools/procedures will you utilize, if any?</a:t>
            </a:r>
          </a:p>
          <a:p>
            <a:r>
              <a:rPr lang="en-US" sz="2800" dirty="0"/>
              <a:t>Who will be responsible for making recruitment contacts?</a:t>
            </a:r>
          </a:p>
        </p:txBody>
      </p:sp>
      <p:pic>
        <p:nvPicPr>
          <p:cNvPr id="6146" name="Picture 2" descr="http://www.ucd.ie/research/images/2013/detail/781x518-MALAW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1962" y="2819400"/>
            <a:ext cx="3676429"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875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Recruitment Contacts</a:t>
            </a:r>
          </a:p>
        </p:txBody>
      </p:sp>
      <p:sp>
        <p:nvSpPr>
          <p:cNvPr id="3" name="Content Placeholder 2"/>
          <p:cNvSpPr>
            <a:spLocks noGrp="1"/>
          </p:cNvSpPr>
          <p:nvPr>
            <p:ph idx="1"/>
          </p:nvPr>
        </p:nvSpPr>
        <p:spPr/>
        <p:txBody>
          <a:bodyPr/>
          <a:lstStyle/>
          <a:p>
            <a:r>
              <a:rPr lang="en-US" sz="2800" dirty="0"/>
              <a:t>Each site must develop a system to track all recruitment contact(s) and outcomes (e.g., a log, recruitment contact sheets) which should include:</a:t>
            </a:r>
          </a:p>
          <a:p>
            <a:pPr lvl="1"/>
            <a:r>
              <a:rPr lang="en-US" sz="2400" dirty="0"/>
              <a:t>Scheduled for MTN-025 screening visit </a:t>
            </a:r>
          </a:p>
          <a:p>
            <a:pPr lvl="1"/>
            <a:r>
              <a:rPr lang="en-US" sz="2400" dirty="0"/>
              <a:t>Scheduled for a MTN-025 decliner screening/enrollment visit</a:t>
            </a:r>
          </a:p>
          <a:p>
            <a:pPr lvl="1"/>
            <a:r>
              <a:rPr lang="en-US" sz="2400" dirty="0"/>
              <a:t>Reason for not contacting the participant to screen/enroll in either cohort (e.g., unable to contact, ineligible based upon ASPIRE information: seroconverted, permanently discontinued from product, deceased, participant did not provide permission to contact for future studies, etc.)  </a:t>
            </a:r>
          </a:p>
          <a:p>
            <a:endParaRPr lang="en-US" dirty="0"/>
          </a:p>
          <a:p>
            <a:endParaRPr lang="en-US" dirty="0"/>
          </a:p>
        </p:txBody>
      </p:sp>
    </p:spTree>
    <p:extLst>
      <p:ext uri="{BB962C8B-B14F-4D97-AF65-F5344CB8AC3E}">
        <p14:creationId xmlns:p14="http://schemas.microsoft.com/office/powerpoint/2010/main" val="4252696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 Next from SCHARP….</a:t>
            </a:r>
          </a:p>
        </p:txBody>
      </p:sp>
      <p:sp>
        <p:nvSpPr>
          <p:cNvPr id="3" name="Content Placeholder 2"/>
          <p:cNvSpPr>
            <a:spLocks noGrp="1"/>
          </p:cNvSpPr>
          <p:nvPr>
            <p:ph idx="1"/>
          </p:nvPr>
        </p:nvSpPr>
        <p:spPr/>
        <p:txBody>
          <a:bodyPr/>
          <a:lstStyle/>
          <a:p>
            <a:r>
              <a:rPr lang="en-US" dirty="0"/>
              <a:t>Recruitment Lists</a:t>
            </a:r>
          </a:p>
          <a:p>
            <a:r>
              <a:rPr lang="en-US" dirty="0"/>
              <a:t>Prescreening ID Assignment</a:t>
            </a:r>
          </a:p>
          <a:p>
            <a:r>
              <a:rPr lang="en-US" dirty="0"/>
              <a:t>Pre-screening Outcome CRF</a:t>
            </a:r>
          </a:p>
        </p:txBody>
      </p:sp>
      <p:pic>
        <p:nvPicPr>
          <p:cNvPr id="5122" name="Picture 2" descr="http://img09.deviantart.net/7f13/i/2009/171/6/b/coming_up_next____by_andre00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581400"/>
            <a:ext cx="4127643" cy="3095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216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HOPE Accrual Targets</a:t>
            </a:r>
          </a:p>
        </p:txBody>
      </p:sp>
      <p:sp>
        <p:nvSpPr>
          <p:cNvPr id="3" name="Content Placeholder 2"/>
          <p:cNvSpPr>
            <a:spLocks noGrp="1"/>
          </p:cNvSpPr>
          <p:nvPr>
            <p:ph idx="1"/>
          </p:nvPr>
        </p:nvSpPr>
        <p:spPr/>
        <p:txBody>
          <a:bodyPr/>
          <a:lstStyle/>
          <a:p>
            <a:r>
              <a:rPr lang="en-US" sz="4000" i="1" dirty="0"/>
              <a:t>What are the target accrual numbers for HOPE?</a:t>
            </a:r>
          </a:p>
        </p:txBody>
      </p:sp>
      <p:pic>
        <p:nvPicPr>
          <p:cNvPr id="5" name="Picture 2" descr="http://blogs-images.forbes.com/ericbasu/files/2014/02/target-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4518660"/>
            <a:ext cx="2360085" cy="2194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11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HOPE Accrual Targets</a:t>
            </a:r>
          </a:p>
        </p:txBody>
      </p:sp>
      <p:sp>
        <p:nvSpPr>
          <p:cNvPr id="3" name="Content Placeholder 2"/>
          <p:cNvSpPr>
            <a:spLocks noGrp="1"/>
          </p:cNvSpPr>
          <p:nvPr>
            <p:ph idx="1"/>
          </p:nvPr>
        </p:nvSpPr>
        <p:spPr>
          <a:xfrm>
            <a:off x="457200" y="1600200"/>
            <a:ext cx="8382000" cy="4785232"/>
          </a:xfrm>
        </p:spPr>
        <p:txBody>
          <a:bodyPr/>
          <a:lstStyle/>
          <a:p>
            <a:r>
              <a:rPr lang="en-US" sz="4000" i="1" dirty="0"/>
              <a:t>What are the target accrual numbers for HOPE?</a:t>
            </a:r>
          </a:p>
          <a:p>
            <a:r>
              <a:rPr lang="en-US" i="1" dirty="0"/>
              <a:t>There are no set accrual targets for HOPE.  The goal is to </a:t>
            </a:r>
            <a:r>
              <a:rPr lang="en-US" i="1" u="sng" dirty="0"/>
              <a:t>offer</a:t>
            </a:r>
            <a:r>
              <a:rPr lang="en-US" i="1" dirty="0"/>
              <a:t> participation to all former ASPIRE participants, not enroll a certain number of former participants.</a:t>
            </a:r>
          </a:p>
          <a:p>
            <a:pPr marL="0" indent="0">
              <a:buNone/>
            </a:pPr>
            <a:endParaRPr lang="en-US" sz="4400" i="1" dirty="0"/>
          </a:p>
        </p:txBody>
      </p:sp>
      <p:pic>
        <p:nvPicPr>
          <p:cNvPr id="4" name="Picture 2" descr="http://blogs-images.forbes.com/ericbasu/files/2014/02/target-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4518660"/>
            <a:ext cx="2360085" cy="2194879"/>
          </a:xfrm>
          <a:prstGeom prst="rect">
            <a:avLst/>
          </a:prstGeom>
          <a:noFill/>
          <a:extLst>
            <a:ext uri="{909E8E84-426E-40DD-AFC4-6F175D3DCCD1}">
              <a14:hiddenFill xmlns:a14="http://schemas.microsoft.com/office/drawing/2010/main">
                <a:solidFill>
                  <a:srgbClr val="FFFFFF"/>
                </a:solidFill>
              </a14:hiddenFill>
            </a:ext>
          </a:extLst>
        </p:spPr>
      </p:pic>
      <p:sp>
        <p:nvSpPr>
          <p:cNvPr id="5" name="&quot;No&quot; Symbol 4"/>
          <p:cNvSpPr/>
          <p:nvPr/>
        </p:nvSpPr>
        <p:spPr>
          <a:xfrm>
            <a:off x="6462219" y="4350861"/>
            <a:ext cx="2704042" cy="2507139"/>
          </a:xfrm>
          <a:prstGeom prst="noSmoking">
            <a:avLst>
              <a:gd name="adj" fmla="val 7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47156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HOPE Accrual: Goals</a:t>
            </a:r>
          </a:p>
        </p:txBody>
      </p:sp>
      <p:sp>
        <p:nvSpPr>
          <p:cNvPr id="3" name="Content Placeholder 2"/>
          <p:cNvSpPr>
            <a:spLocks noGrp="1"/>
          </p:cNvSpPr>
          <p:nvPr>
            <p:ph idx="1"/>
          </p:nvPr>
        </p:nvSpPr>
        <p:spPr>
          <a:xfrm>
            <a:off x="457200" y="1600200"/>
            <a:ext cx="5638800" cy="4785232"/>
          </a:xfrm>
        </p:spPr>
        <p:txBody>
          <a:bodyPr/>
          <a:lstStyle/>
          <a:p>
            <a:r>
              <a:rPr lang="en-US" sz="2800" dirty="0"/>
              <a:t>All former ASPIRE participants who meet eligibility criteria will be offered enrollment in HOPE/MTN-025  </a:t>
            </a:r>
          </a:p>
          <a:p>
            <a:r>
              <a:rPr lang="en-US" sz="2800" dirty="0"/>
              <a:t>Participants who decline participation in MTN-025 but meet decliner group eligibility criteria will be offered enrollment into the decliner population</a:t>
            </a:r>
          </a:p>
        </p:txBody>
      </p:sp>
      <p:pic>
        <p:nvPicPr>
          <p:cNvPr id="4" name="Picture 6" descr="Front Page Women"/>
          <p:cNvPicPr>
            <a:picLocks noChangeAspect="1" noChangeArrowheads="1"/>
          </p:cNvPicPr>
          <p:nvPr/>
        </p:nvPicPr>
        <p:blipFill rotWithShape="1">
          <a:blip r:embed="rId3">
            <a:extLst>
              <a:ext uri="{28A0092B-C50C-407E-A947-70E740481C1C}">
                <a14:useLocalDpi xmlns:a14="http://schemas.microsoft.com/office/drawing/2010/main" val="0"/>
              </a:ext>
            </a:extLst>
          </a:blip>
          <a:srcRect r="34272"/>
          <a:stretch/>
        </p:blipFill>
        <p:spPr bwMode="auto">
          <a:xfrm>
            <a:off x="5867400" y="1981200"/>
            <a:ext cx="30480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56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443"/>
            <a:ext cx="8229600" cy="1143000"/>
          </a:xfrm>
        </p:spPr>
        <p:txBody>
          <a:bodyPr/>
          <a:lstStyle/>
          <a:p>
            <a:r>
              <a:rPr lang="en-US" dirty="0"/>
              <a:t>ASPIRE Final Enrollment Numbers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8147972"/>
              </p:ext>
            </p:extLst>
          </p:nvPr>
        </p:nvGraphicFramePr>
        <p:xfrm>
          <a:off x="2018981" y="1524000"/>
          <a:ext cx="5106035" cy="5334000"/>
        </p:xfrm>
        <a:graphic>
          <a:graphicData uri="http://schemas.openxmlformats.org/drawingml/2006/table">
            <a:tbl>
              <a:tblPr firstRow="1" firstCol="1" bandRow="1">
                <a:tableStyleId>{5C22544A-7EE6-4342-B048-85BDC9FD1C3A}</a:tableStyleId>
              </a:tblPr>
              <a:tblGrid>
                <a:gridCol w="2705419">
                  <a:extLst>
                    <a:ext uri="{9D8B030D-6E8A-4147-A177-3AD203B41FA5}">
                      <a16:colId xmlns:a16="http://schemas.microsoft.com/office/drawing/2014/main" val="2843015546"/>
                    </a:ext>
                  </a:extLst>
                </a:gridCol>
                <a:gridCol w="2400616">
                  <a:extLst>
                    <a:ext uri="{9D8B030D-6E8A-4147-A177-3AD203B41FA5}">
                      <a16:colId xmlns:a16="http://schemas.microsoft.com/office/drawing/2014/main" val="3264845447"/>
                    </a:ext>
                  </a:extLst>
                </a:gridCol>
              </a:tblGrid>
              <a:tr h="381000">
                <a:tc>
                  <a:txBody>
                    <a:bodyPr/>
                    <a:lstStyle/>
                    <a:p>
                      <a:pPr marL="0" marR="0">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Total Enrolled (ASPIRE)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12252897"/>
                  </a:ext>
                </a:extLst>
              </a:tr>
              <a:tr h="190500">
                <a:tc>
                  <a:txBody>
                    <a:bodyPr/>
                    <a:lstStyle/>
                    <a:p>
                      <a:pPr marL="0" marR="0">
                        <a:spcBef>
                          <a:spcPts val="0"/>
                        </a:spcBef>
                        <a:spcAft>
                          <a:spcPts val="0"/>
                        </a:spcAft>
                      </a:pPr>
                      <a:r>
                        <a:rPr lang="en-US" sz="2000" dirty="0">
                          <a:effectLst/>
                        </a:rPr>
                        <a:t>Blantyre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130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5101574"/>
                  </a:ext>
                </a:extLst>
              </a:tr>
              <a:tr h="190500">
                <a:tc>
                  <a:txBody>
                    <a:bodyPr/>
                    <a:lstStyle/>
                    <a:p>
                      <a:pPr marL="0" marR="0">
                        <a:spcBef>
                          <a:spcPts val="0"/>
                        </a:spcBef>
                        <a:spcAft>
                          <a:spcPts val="0"/>
                        </a:spcAft>
                      </a:pPr>
                      <a:r>
                        <a:rPr lang="en-US" sz="2000" dirty="0">
                          <a:effectLst/>
                        </a:rPr>
                        <a:t>Lilongwe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142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79689785"/>
                  </a:ext>
                </a:extLst>
              </a:tr>
              <a:tr h="190500">
                <a:tc>
                  <a:txBody>
                    <a:bodyPr/>
                    <a:lstStyle/>
                    <a:p>
                      <a:pPr marL="0" marR="0">
                        <a:spcBef>
                          <a:spcPts val="0"/>
                        </a:spcBef>
                        <a:spcAft>
                          <a:spcPts val="0"/>
                        </a:spcAft>
                      </a:pPr>
                      <a:r>
                        <a:rPr lang="en-US" sz="2000" dirty="0">
                          <a:effectLst/>
                        </a:rPr>
                        <a:t>Cape Town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166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97496493"/>
                  </a:ext>
                </a:extLst>
              </a:tr>
              <a:tr h="190500">
                <a:tc>
                  <a:txBody>
                    <a:bodyPr/>
                    <a:lstStyle/>
                    <a:p>
                      <a:pPr marL="0" marR="0">
                        <a:spcBef>
                          <a:spcPts val="0"/>
                        </a:spcBef>
                        <a:spcAft>
                          <a:spcPts val="0"/>
                        </a:spcAft>
                      </a:pPr>
                      <a:r>
                        <a:rPr lang="en-US" sz="2000" dirty="0">
                          <a:effectLst/>
                        </a:rPr>
                        <a:t>CAPRISA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244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89999065"/>
                  </a:ext>
                </a:extLst>
              </a:tr>
              <a:tr h="190500">
                <a:tc>
                  <a:txBody>
                    <a:bodyPr/>
                    <a:lstStyle/>
                    <a:p>
                      <a:pPr marL="0" marR="0">
                        <a:spcBef>
                          <a:spcPts val="0"/>
                        </a:spcBef>
                        <a:spcAft>
                          <a:spcPts val="0"/>
                        </a:spcAft>
                      </a:pPr>
                      <a:r>
                        <a:rPr lang="en-US" sz="2000" dirty="0">
                          <a:effectLst/>
                        </a:rPr>
                        <a:t>MRC/Botha's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180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906899194"/>
                  </a:ext>
                </a:extLst>
              </a:tr>
              <a:tr h="381000">
                <a:tc>
                  <a:txBody>
                    <a:bodyPr/>
                    <a:lstStyle/>
                    <a:p>
                      <a:pPr marL="0" marR="0">
                        <a:spcBef>
                          <a:spcPts val="0"/>
                        </a:spcBef>
                        <a:spcAft>
                          <a:spcPts val="0"/>
                        </a:spcAft>
                      </a:pPr>
                      <a:r>
                        <a:rPr lang="en-US" sz="2000" dirty="0">
                          <a:effectLst/>
                        </a:rPr>
                        <a:t>MRC/Chatsworth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150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522602127"/>
                  </a:ext>
                </a:extLst>
              </a:tr>
              <a:tr h="190500">
                <a:tc>
                  <a:txBody>
                    <a:bodyPr/>
                    <a:lstStyle/>
                    <a:p>
                      <a:pPr marL="0" marR="0">
                        <a:spcBef>
                          <a:spcPts val="0"/>
                        </a:spcBef>
                        <a:spcAft>
                          <a:spcPts val="0"/>
                        </a:spcAft>
                      </a:pPr>
                      <a:r>
                        <a:rPr lang="en-US" sz="2000" dirty="0">
                          <a:effectLst/>
                        </a:rPr>
                        <a:t>MRC/Isipingo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117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03848173"/>
                  </a:ext>
                </a:extLst>
              </a:tr>
              <a:tr h="190500">
                <a:tc>
                  <a:txBody>
                    <a:bodyPr/>
                    <a:lstStyle/>
                    <a:p>
                      <a:pPr marL="0" marR="0">
                        <a:spcBef>
                          <a:spcPts val="0"/>
                        </a:spcBef>
                        <a:spcAft>
                          <a:spcPts val="0"/>
                        </a:spcAft>
                      </a:pPr>
                      <a:r>
                        <a:rPr lang="en-US" sz="2000">
                          <a:effectLst/>
                        </a:rPr>
                        <a:t>MRC/Tongaat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103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142972192"/>
                  </a:ext>
                </a:extLst>
              </a:tr>
              <a:tr h="190500">
                <a:tc>
                  <a:txBody>
                    <a:bodyPr/>
                    <a:lstStyle/>
                    <a:p>
                      <a:pPr marL="0" marR="0">
                        <a:spcBef>
                          <a:spcPts val="0"/>
                        </a:spcBef>
                        <a:spcAft>
                          <a:spcPts val="0"/>
                        </a:spcAft>
                      </a:pPr>
                      <a:r>
                        <a:rPr lang="en-US" sz="2000" dirty="0">
                          <a:effectLst/>
                        </a:rPr>
                        <a:t>MRC/Verulam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150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20788037"/>
                  </a:ext>
                </a:extLst>
              </a:tr>
              <a:tr h="381000">
                <a:tc>
                  <a:txBody>
                    <a:bodyPr/>
                    <a:lstStyle/>
                    <a:p>
                      <a:pPr marL="0" marR="0">
                        <a:spcBef>
                          <a:spcPts val="0"/>
                        </a:spcBef>
                        <a:spcAft>
                          <a:spcPts val="0"/>
                        </a:spcAft>
                      </a:pPr>
                      <a:r>
                        <a:rPr lang="en-US" sz="2000" dirty="0">
                          <a:effectLst/>
                        </a:rPr>
                        <a:t>MRC/</a:t>
                      </a:r>
                      <a:r>
                        <a:rPr lang="en-US" sz="2000" dirty="0" err="1">
                          <a:effectLst/>
                        </a:rPr>
                        <a:t>Umkomaas</a:t>
                      </a: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103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1590246"/>
                  </a:ext>
                </a:extLst>
              </a:tr>
              <a:tr h="190500">
                <a:tc>
                  <a:txBody>
                    <a:bodyPr/>
                    <a:lstStyle/>
                    <a:p>
                      <a:pPr marL="0" marR="0">
                        <a:spcBef>
                          <a:spcPts val="0"/>
                        </a:spcBef>
                        <a:spcAft>
                          <a:spcPts val="0"/>
                        </a:spcAft>
                      </a:pPr>
                      <a:r>
                        <a:rPr lang="en-US" sz="2000" dirty="0">
                          <a:effectLst/>
                        </a:rPr>
                        <a:t>WRHI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213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68990118"/>
                  </a:ext>
                </a:extLst>
              </a:tr>
              <a:tr h="190500">
                <a:tc>
                  <a:txBody>
                    <a:bodyPr/>
                    <a:lstStyle/>
                    <a:p>
                      <a:pPr marL="0" marR="0">
                        <a:spcBef>
                          <a:spcPts val="0"/>
                        </a:spcBef>
                        <a:spcAft>
                          <a:spcPts val="0"/>
                        </a:spcAft>
                      </a:pPr>
                      <a:r>
                        <a:rPr lang="en-US" sz="2000" dirty="0">
                          <a:effectLst/>
                        </a:rPr>
                        <a:t>Kampala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253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73668783"/>
                  </a:ext>
                </a:extLst>
              </a:tr>
              <a:tr h="190500">
                <a:tc>
                  <a:txBody>
                    <a:bodyPr/>
                    <a:lstStyle/>
                    <a:p>
                      <a:pPr marL="0" marR="0">
                        <a:spcBef>
                          <a:spcPts val="0"/>
                        </a:spcBef>
                        <a:spcAft>
                          <a:spcPts val="0"/>
                        </a:spcAft>
                      </a:pPr>
                      <a:r>
                        <a:rPr lang="en-US" sz="2000" dirty="0" err="1">
                          <a:effectLst/>
                        </a:rPr>
                        <a:t>Seke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224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661934562"/>
                  </a:ext>
                </a:extLst>
              </a:tr>
              <a:tr h="190500">
                <a:tc>
                  <a:txBody>
                    <a:bodyPr/>
                    <a:lstStyle/>
                    <a:p>
                      <a:pPr marL="0" marR="0">
                        <a:spcBef>
                          <a:spcPts val="0"/>
                        </a:spcBef>
                        <a:spcAft>
                          <a:spcPts val="0"/>
                        </a:spcAft>
                      </a:pPr>
                      <a:r>
                        <a:rPr lang="en-US" sz="2000" dirty="0" err="1">
                          <a:effectLst/>
                        </a:rPr>
                        <a:t>Spilhaus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230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65760689"/>
                  </a:ext>
                </a:extLst>
              </a:tr>
              <a:tr h="190500">
                <a:tc>
                  <a:txBody>
                    <a:bodyPr/>
                    <a:lstStyle/>
                    <a:p>
                      <a:pPr marL="0" marR="0">
                        <a:spcBef>
                          <a:spcPts val="0"/>
                        </a:spcBef>
                        <a:spcAft>
                          <a:spcPts val="0"/>
                        </a:spcAft>
                      </a:pPr>
                      <a:r>
                        <a:rPr lang="en-US" sz="2000" dirty="0">
                          <a:effectLst/>
                        </a:rPr>
                        <a:t>Zengeza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rPr>
                        <a:t>224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09304779"/>
                  </a:ext>
                </a:extLst>
              </a:tr>
            </a:tbl>
          </a:graphicData>
        </a:graphic>
      </p:graphicFrame>
    </p:spTree>
    <p:extLst>
      <p:ext uri="{BB962C8B-B14F-4D97-AF65-F5344CB8AC3E}">
        <p14:creationId xmlns:p14="http://schemas.microsoft.com/office/powerpoint/2010/main" val="1552270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Accrual Timelines</a:t>
            </a:r>
          </a:p>
        </p:txBody>
      </p:sp>
      <p:sp>
        <p:nvSpPr>
          <p:cNvPr id="3" name="Content Placeholder 2"/>
          <p:cNvSpPr>
            <a:spLocks noGrp="1"/>
          </p:cNvSpPr>
          <p:nvPr>
            <p:ph idx="1"/>
          </p:nvPr>
        </p:nvSpPr>
        <p:spPr/>
        <p:txBody>
          <a:bodyPr/>
          <a:lstStyle/>
          <a:p>
            <a:r>
              <a:rPr lang="en-US" dirty="0"/>
              <a:t>Accrual is targeted to be completed within approximately 6 months of site activation</a:t>
            </a:r>
          </a:p>
          <a:p>
            <a:r>
              <a:rPr lang="en-US" dirty="0"/>
              <a:t>Sites are encouraged to start slow, and then scale up recruitment</a:t>
            </a:r>
          </a:p>
        </p:txBody>
      </p:sp>
      <p:pic>
        <p:nvPicPr>
          <p:cNvPr id="2050" name="Picture 2" descr="http://cdn2.hubspot.net/hub/107657/file-17425180-jpg/images/successtrends.jpg?t=14648194304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1238" y="3581400"/>
            <a:ext cx="4348139" cy="3256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687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Accrual Timeline</a:t>
            </a:r>
          </a:p>
        </p:txBody>
      </p:sp>
      <p:sp>
        <p:nvSpPr>
          <p:cNvPr id="3" name="Content Placeholder 2"/>
          <p:cNvSpPr>
            <a:spLocks noGrp="1"/>
          </p:cNvSpPr>
          <p:nvPr>
            <p:ph idx="1"/>
          </p:nvPr>
        </p:nvSpPr>
        <p:spPr/>
        <p:txBody>
          <a:bodyPr/>
          <a:lstStyle/>
          <a:p>
            <a:r>
              <a:rPr lang="en-US" i="1" dirty="0"/>
              <a:t>What if a participant presents for enrollment after the 6 month accrual period has ended?</a:t>
            </a:r>
            <a:endParaRPr lang="en-US" dirty="0"/>
          </a:p>
          <a:p>
            <a:pPr marL="0" indent="0">
              <a:buNone/>
            </a:pPr>
            <a:endParaRPr lang="en-US" dirty="0"/>
          </a:p>
        </p:txBody>
      </p:sp>
      <p:pic>
        <p:nvPicPr>
          <p:cNvPr id="4098" name="Picture 2" descr="https://pixabay.com/static/uploads/photo/2015/10/30/12/24/questions-1014060_960_7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651632"/>
            <a:ext cx="373380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97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Accrual Timeline</a:t>
            </a:r>
          </a:p>
        </p:txBody>
      </p:sp>
      <p:sp>
        <p:nvSpPr>
          <p:cNvPr id="3" name="Content Placeholder 2"/>
          <p:cNvSpPr>
            <a:spLocks noGrp="1"/>
          </p:cNvSpPr>
          <p:nvPr>
            <p:ph idx="1"/>
          </p:nvPr>
        </p:nvSpPr>
        <p:spPr/>
        <p:txBody>
          <a:bodyPr/>
          <a:lstStyle/>
          <a:p>
            <a:r>
              <a:rPr lang="en-US" i="1" dirty="0"/>
              <a:t>What if a participant presents for enrollment after the 6 month accrual period has ended?</a:t>
            </a:r>
            <a:endParaRPr lang="en-US" dirty="0"/>
          </a:p>
          <a:p>
            <a:r>
              <a:rPr lang="en-US" dirty="0"/>
              <a:t>In an effort to provide women with the maximum ability to enter HOPE, participants will continue to be enrolled throughout the duration of the trial, provided that </a:t>
            </a:r>
            <a:r>
              <a:rPr lang="en-US" b="1" dirty="0">
                <a:solidFill>
                  <a:schemeClr val="accent4"/>
                </a:solidFill>
              </a:rPr>
              <a:t>at least 4 months of time on study </a:t>
            </a:r>
            <a:r>
              <a:rPr lang="en-US" dirty="0"/>
              <a:t>is supported by the timeline</a:t>
            </a:r>
          </a:p>
          <a:p>
            <a:pPr marL="0" indent="0">
              <a:buNone/>
            </a:pPr>
            <a:endParaRPr lang="en-US" dirty="0"/>
          </a:p>
        </p:txBody>
      </p:sp>
    </p:spTree>
    <p:extLst>
      <p:ext uri="{BB962C8B-B14F-4D97-AF65-F5344CB8AC3E}">
        <p14:creationId xmlns:p14="http://schemas.microsoft.com/office/powerpoint/2010/main" val="2577346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Pre-Screening/Recruitment Procedures</a:t>
            </a:r>
          </a:p>
        </p:txBody>
      </p:sp>
      <p:sp>
        <p:nvSpPr>
          <p:cNvPr id="3" name="Content Placeholder 2"/>
          <p:cNvSpPr>
            <a:spLocks noGrp="1"/>
          </p:cNvSpPr>
          <p:nvPr>
            <p:ph idx="1"/>
          </p:nvPr>
        </p:nvSpPr>
        <p:spPr/>
        <p:txBody>
          <a:bodyPr/>
          <a:lstStyle/>
          <a:p>
            <a:r>
              <a:rPr lang="en-US" dirty="0"/>
              <a:t>Sites are encouraged to implement pre-screening procedures for MTN-025 as part of their outreach and recruitment strategy.</a:t>
            </a:r>
          </a:p>
          <a:p>
            <a:pPr lvl="1"/>
            <a:r>
              <a:rPr lang="en-US" sz="3200" dirty="0"/>
              <a:t>Educate participants about MTN-025 </a:t>
            </a:r>
          </a:p>
          <a:p>
            <a:pPr lvl="1"/>
            <a:r>
              <a:rPr lang="en-US" sz="3200" dirty="0"/>
              <a:t>Ascertain elements of presumptive eligibility, to be confirmed at an on-site screening visit</a:t>
            </a:r>
          </a:p>
        </p:txBody>
      </p:sp>
    </p:spTree>
    <p:extLst>
      <p:ext uri="{BB962C8B-B14F-4D97-AF65-F5344CB8AC3E}">
        <p14:creationId xmlns:p14="http://schemas.microsoft.com/office/powerpoint/2010/main" val="1689642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TASKPANEKEY" val="61d8a3e7-4184-4e7d-9c93-462baf318fb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Fals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Fals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PFULLVERSION" val="4.3.2.1178"/>
</p:tagLst>
</file>

<file path=ppt/theme/theme1.xml><?xml version="1.0" encoding="utf-8"?>
<a:theme xmlns:a="http://schemas.openxmlformats.org/drawingml/2006/main" name="4_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ee46082f-c198-4cb5-9620-9a849056120c">Final</Status>
    <Day xmlns="EE46082F-C198-4CB5-9620-9A849056120C" xsi:nil="true"/>
    <TrainingType xmlns="EE46082F-C198-4CB5-9620-9A849056120C">Study Specific</TrainingType>
    <DocType xmlns="EE46082F-C198-4CB5-9620-9A849056120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42BCD7002D0A448BEE7732B5A98971A" ma:contentTypeVersion="3" ma:contentTypeDescription="Create a new document." ma:contentTypeScope="" ma:versionID="e02ee09830479890d3826c688a0a3fef">
  <xsd:schema xmlns:xsd="http://www.w3.org/2001/XMLSchema" xmlns:xs="http://www.w3.org/2001/XMLSchema" xmlns:p="http://schemas.microsoft.com/office/2006/metadata/properties" xmlns:ns2="EE46082F-C198-4CB5-9620-9A849056120C" xmlns:ns3="ee46082f-c198-4cb5-9620-9a849056120c" xmlns:ns4="0cdb9d7b-3bdb-4b1c-be50-7737cb6ee7a2" targetNamespace="http://schemas.microsoft.com/office/2006/metadata/properties" ma:root="true" ma:fieldsID="c0bda97d02a2442ba92bddb079402372" ns2:_="" ns3:_="" ns4:_="">
    <xsd:import namespace="EE46082F-C198-4CB5-9620-9A849056120C"/>
    <xsd:import namespace="ee46082f-c198-4cb5-9620-9a849056120c"/>
    <xsd:import namespace="0cdb9d7b-3bdb-4b1c-be50-7737cb6ee7a2"/>
    <xsd:element name="properties">
      <xsd:complexType>
        <xsd:sequence>
          <xsd:element name="documentManagement">
            <xsd:complexType>
              <xsd:all>
                <xsd:element ref="ns2:TrainingType" minOccurs="0"/>
                <xsd:element ref="ns2:DocType" minOccurs="0"/>
                <xsd:element ref="ns2:Day" minOccurs="0"/>
                <xsd:element ref="ns3:Statu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46082F-C198-4CB5-9620-9A849056120C" elementFormDefault="qualified">
    <xsd:import namespace="http://schemas.microsoft.com/office/2006/documentManagement/types"/>
    <xsd:import namespace="http://schemas.microsoft.com/office/infopath/2007/PartnerControls"/>
    <xsd:element name="TrainingType" ma:index="8" nillable="true" ma:displayName="TrainingType" ma:format="Dropdown" ma:internalName="TrainingType">
      <xsd:simpleType>
        <xsd:restriction base="dms:Choice">
          <xsd:enumeration value="Study Specific"/>
          <xsd:enumeration value="Refresher"/>
          <xsd:enumeration value="Other"/>
        </xsd:restriction>
      </xsd:simpleType>
    </xsd:element>
    <xsd:element name="DocType" ma:index="9" nillable="true" ma:displayName="DocType" ma:format="Dropdown" ma:internalName="DocType">
      <xsd:simpleType>
        <xsd:restriction base="dms:Choice">
          <xsd:enumeration value="Agenda"/>
          <xsd:enumeration value="Evaluations"/>
          <xsd:enumeration value="Presentations"/>
          <xsd:enumeration value="Logistics"/>
          <xsd:enumeration value="Handouts/Scenario"/>
          <xsd:enumeration value="Report"/>
          <xsd:enumeration value="Other"/>
        </xsd:restriction>
      </xsd:simpleType>
    </xsd:element>
    <xsd:element name="Day" ma:index="10" nillable="true" ma:displayName="Day" ma:internalName="Da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e46082f-c198-4cb5-9620-9a849056120c" elementFormDefault="qualified">
    <xsd:import namespace="http://schemas.microsoft.com/office/2006/documentManagement/types"/>
    <xsd:import namespace="http://schemas.microsoft.com/office/infopath/2007/PartnerControls"/>
    <xsd:element name="Status" ma:index="11" nillable="true" ma:displayName="Status" ma:format="Dropdown" ma:internalName="Status">
      <xsd:simpleType>
        <xsd:restriction base="dms:Choice">
          <xsd:enumeration value="Draft"/>
          <xsd:enumeration value="Archive"/>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8862E5B3-20FD-40B9-8597-E29C69E7954D}">
  <ds:schemaRefs>
    <ds:schemaRef ds:uri="http://schemas.microsoft.com/sharepoint/v3/contenttype/forms"/>
  </ds:schemaRefs>
</ds:datastoreItem>
</file>

<file path=customXml/itemProps2.xml><?xml version="1.0" encoding="utf-8"?>
<ds:datastoreItem xmlns:ds="http://schemas.openxmlformats.org/officeDocument/2006/customXml" ds:itemID="{ACC3FB5C-E001-4EAF-823E-B63FD53EC5EE}">
  <ds:schemaRefs>
    <ds:schemaRef ds:uri="http://schemas.microsoft.com/office/infopath/2007/PartnerControls"/>
    <ds:schemaRef ds:uri="EE46082F-C198-4CB5-9620-9A849056120C"/>
    <ds:schemaRef ds:uri="http://www.w3.org/XML/1998/namespace"/>
    <ds:schemaRef ds:uri="http://purl.org/dc/dcmitype/"/>
    <ds:schemaRef ds:uri="http://purl.org/dc/terms/"/>
    <ds:schemaRef ds:uri="http://purl.org/dc/elements/1.1/"/>
    <ds:schemaRef ds:uri="ee46082f-c198-4cb5-9620-9a849056120c"/>
    <ds:schemaRef ds:uri="http://schemas.microsoft.com/office/2006/documentManagement/types"/>
    <ds:schemaRef ds:uri="http://schemas.openxmlformats.org/package/2006/metadata/core-properties"/>
    <ds:schemaRef ds:uri="0cdb9d7b-3bdb-4b1c-be50-7737cb6ee7a2"/>
    <ds:schemaRef ds:uri="http://schemas.microsoft.com/office/2006/metadata/properties"/>
  </ds:schemaRefs>
</ds:datastoreItem>
</file>

<file path=customXml/itemProps3.xml><?xml version="1.0" encoding="utf-8"?>
<ds:datastoreItem xmlns:ds="http://schemas.openxmlformats.org/officeDocument/2006/customXml" ds:itemID="{B0F77859-EE85-415F-BD79-FD81B5C72C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46082F-C198-4CB5-9620-9A849056120C"/>
    <ds:schemaRef ds:uri="ee46082f-c198-4cb5-9620-9a849056120c"/>
    <ds:schemaRef ds:uri="0cdb9d7b-3bdb-4b1c-be50-7737cb6ee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CB4E84A-E92E-46CE-A4EE-9751CB88818F}">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4479</TotalTime>
  <Words>769</Words>
  <Application>Microsoft Office PowerPoint</Application>
  <PresentationFormat>On-screen Show (4:3)</PresentationFormat>
  <Paragraphs>99</Paragraphs>
  <Slides>12</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Candara</vt:lpstr>
      <vt:lpstr>Times New Roman</vt:lpstr>
      <vt:lpstr>Wingdings</vt:lpstr>
      <vt:lpstr>4_Quadrant</vt:lpstr>
      <vt:lpstr>3_Office Theme</vt:lpstr>
      <vt:lpstr>Participant Accrual</vt:lpstr>
      <vt:lpstr>HOPE Accrual Targets</vt:lpstr>
      <vt:lpstr>HOPE Accrual Targets</vt:lpstr>
      <vt:lpstr>HOPE Accrual: Goals</vt:lpstr>
      <vt:lpstr>ASPIRE Final Enrollment Numbers</vt:lpstr>
      <vt:lpstr>Accrual Timelines</vt:lpstr>
      <vt:lpstr>Accrual Timeline</vt:lpstr>
      <vt:lpstr>Accrual Timeline</vt:lpstr>
      <vt:lpstr>Pre-Screening/Recruitment Procedures</vt:lpstr>
      <vt:lpstr>Education and Pre-screening</vt:lpstr>
      <vt:lpstr>Recruitment Contacts</vt:lpstr>
      <vt:lpstr>Up Next from SCHARP….</vt:lpstr>
    </vt:vector>
  </TitlesOfParts>
  <Company>MTN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HOPE/MTN-025</dc:title>
  <dc:creator>rullcm</dc:creator>
  <cp:lastModifiedBy>Ashley Mayo</cp:lastModifiedBy>
  <cp:revision>375</cp:revision>
  <cp:lastPrinted>2015-10-02T15:10:59Z</cp:lastPrinted>
  <dcterms:created xsi:type="dcterms:W3CDTF">2014-10-07T13:06:20Z</dcterms:created>
  <dcterms:modified xsi:type="dcterms:W3CDTF">2016-07-11T19:18:33Z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-1757966073</vt:i4>
  </property>
  <property fmtid="{D5CDD505-2E9C-101B-9397-08002B2CF9AE}" pid="4" name="_EmailSubject">
    <vt:lpwstr>HOPE Overview Slides</vt:lpwstr>
  </property>
  <property fmtid="{D5CDD505-2E9C-101B-9397-08002B2CF9AE}" pid="5" name="_AuthorEmail">
    <vt:lpwstr>AMayo@fhi360.org</vt:lpwstr>
  </property>
  <property fmtid="{D5CDD505-2E9C-101B-9397-08002B2CF9AE}" pid="6" name="_AuthorEmailDisplayName">
    <vt:lpwstr>Ashley Mayo</vt:lpwstr>
  </property>
  <property fmtid="{D5CDD505-2E9C-101B-9397-08002B2CF9AE}" pid="7" name="_PreviousAdHocReviewCycleID">
    <vt:i4>-1295237379</vt:i4>
  </property>
  <property fmtid="{D5CDD505-2E9C-101B-9397-08002B2CF9AE}" pid="8" name="ContentTypeId">
    <vt:lpwstr>0x010100A42BCD7002D0A448BEE7732B5A98971A</vt:lpwstr>
  </property>
</Properties>
</file>